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4"/>
  </p:notesMasterIdLst>
  <p:sldIdLst>
    <p:sldId id="296" r:id="rId5"/>
    <p:sldId id="291" r:id="rId6"/>
    <p:sldId id="294" r:id="rId7"/>
    <p:sldId id="292" r:id="rId8"/>
    <p:sldId id="295" r:id="rId9"/>
    <p:sldId id="273" r:id="rId10"/>
    <p:sldId id="286" r:id="rId11"/>
    <p:sldId id="285" r:id="rId12"/>
    <p:sldId id="301" r:id="rId13"/>
    <p:sldId id="293" r:id="rId14"/>
    <p:sldId id="300" r:id="rId15"/>
    <p:sldId id="290" r:id="rId16"/>
    <p:sldId id="298" r:id="rId17"/>
    <p:sldId id="262" r:id="rId18"/>
    <p:sldId id="299" r:id="rId19"/>
    <p:sldId id="263" r:id="rId20"/>
    <p:sldId id="297" r:id="rId21"/>
    <p:sldId id="265" r:id="rId22"/>
    <p:sldId id="264" r:id="rId23"/>
  </p:sldIdLst>
  <p:sldSz cx="12192000" cy="6858000"/>
  <p:notesSz cx="7102475" cy="9037638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83287-227A-4CCA-BA90-B402C462F85E}" v="33" dt="2023-03-08T18:39:24.1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8" autoAdjust="0"/>
    <p:restoredTop sz="93792" autoAdjust="0"/>
  </p:normalViewPr>
  <p:slideViewPr>
    <p:cSldViewPr snapToGrid="0" snapToObjects="1">
      <p:cViewPr varScale="1">
        <p:scale>
          <a:sx n="89" d="100"/>
          <a:sy n="89" d="100"/>
        </p:scale>
        <p:origin x="5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17F47-2BDD-4691-8FD5-BD937113344F}" type="datetimeFigureOut">
              <a:rPr lang="es-MX" smtClean="0"/>
              <a:t>15/03/2023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3" y="4349750"/>
            <a:ext cx="5683250" cy="35575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2725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EFA19-A5C2-40C3-926F-7EC0C8DD714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0382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EFA19-A5C2-40C3-926F-7EC0C8DD7145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4142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6A8466-2EC8-F248-A273-C47DCF6FF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0F25BE-7F18-A349-ADBA-012D20499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2EC6D3-B51F-D544-A9AE-5694B9F0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835C6A-498A-FC48-B5CE-B7E6DDD6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6008E7B-3E87-824B-AB64-8F633A3EC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051490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DA06DD-29EA-EF4F-B9EA-3C660F7CA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30724F5-52BE-4443-8F49-EC5F53FF99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CFB833-3660-2047-B77B-3219ECF2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213FB4-6F37-804D-8CD5-433EE25A4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7E363C-7B8A-244B-90FE-5E502DA0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77075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910DC9-AB9F-8B42-8143-4C2538012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BDA284-4CFD-7948-9F49-7CDE711F33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B0F95C-7F05-4541-BF3F-B229DC340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51D680-F570-5943-BC5F-398CC38B8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8525E7-DAD5-F14C-86F2-F89942DC2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606128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198758-4E74-D143-B2CB-D1E107DA6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6D0308-7F20-554F-BB07-568A701CB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6F0B00-833F-004D-81F0-24B665B72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A11C67-FDAC-3C4F-B5B3-D992B46D5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1F17C-5052-B642-AAFF-64FFC8C4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35655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95143C-B3B8-9D4B-B89F-C0C7CAACC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22BFFE-8D10-874C-9847-29BB06124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9E918-FE70-F743-850F-7BE5C4E0E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1B39D2-1A97-9C4D-8535-064F74C93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0F28E6-41CB-974C-B192-4DC8979F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768438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0969F8-F3A5-4040-B53F-2C1133B66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7CF147-9878-834B-A19A-5688E7B0CA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1C5D91-2935-574B-8AB8-6099ED3615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60BB32-012A-E647-8EE1-7CF5654B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D57AD94-6517-8147-9EE7-94C65653D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242C40-A3FA-6343-AAB4-1554A30D6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0578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D80BE9-B66C-8C4B-B143-169DCE4A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5B9941B-BD20-5449-96EC-5286276F3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4B656BF-CBB8-E545-96A8-916815080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E8CAB89-A92B-9746-9AA8-6AFDB4058F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F084D56-3C3B-5A44-84C6-4749F6C4B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872C3A3-1812-1E43-9AE2-FD8D5BA9A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00EB4C0-CB73-BB4A-A85F-460EEEBFF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C2B0338-BC64-5048-AE26-FB589D8E3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49909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476E2F-127B-954F-A857-DFBD34FE9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1AD6689-307D-BD4A-A85D-533981285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C42AD8-8CF6-0B44-8D64-75C976E8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2FC3909-2465-C040-9C03-DC1B677B7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87361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F2F011-C69F-5F47-BECC-02AB065A0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5030D7D-6A2E-9E43-9711-6295C179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6A7036-087C-FB4E-A617-A3D13433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206544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A3198C-78EB-1348-8156-77CB24B2A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E8483E-8A84-DD47-89A0-70BC22C1A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790C4A5-DE97-7C40-B5B1-49E1FAB07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14B9000-49DB-4A4B-B2E0-8866F92AB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F68FD3-6F1A-0341-89E7-B8C639922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5150A5-4E74-9045-BB36-139C2410D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55878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DB37D7-D296-E344-8DC1-38A31FB8D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705461-975F-A34B-9112-5AAC7EAC4B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2543C4-8684-CE48-9721-89641AC005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A497B55-8F52-6F48-93C6-CF449F668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FD43A2F-0B6C-0B4A-906F-787F6B80C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FD0557-EC11-2B4C-A5E0-3EC269D46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026096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969E4E1-55ED-CF4C-A082-358D75D0D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54B6BB-0F1A-BC42-B1BD-C216D4AD4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5AAAFD-9B0E-DC47-95F2-0311DA70FA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8D6EC-2125-B94E-8BF3-872DF11AACEC}" type="datetimeFigureOut">
              <a:rPr lang="es-CR" smtClean="0"/>
              <a:t>15/3/2023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2D378C-DB01-9D43-9894-A725EB792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B66D79-299E-A44A-BC68-46565F979B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B9BFD-A44B-2A4E-A339-98280AE259F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483073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2D9B1C-D6BD-1E5E-4EB7-33B96529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E0EEB7B-3AF0-F960-4F4F-2A8179AD89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6" name="Marcador de contenido 5" descr="Imagen que contiene tarjeta de presentación, texto&#10;&#10;Descripción generada automáticamente">
            <a:extLst>
              <a:ext uri="{FF2B5EF4-FFF2-40B4-BE49-F238E27FC236}">
                <a16:creationId xmlns:a16="http://schemas.microsoft.com/office/drawing/2014/main" id="{4482BCCB-0FFC-1217-7B4D-82C7BAC3F7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28321"/>
            <a:ext cx="12192000" cy="7914641"/>
          </a:xfrm>
        </p:spPr>
      </p:pic>
      <p:pic>
        <p:nvPicPr>
          <p:cNvPr id="7" name="Imagen 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28E89728-A2AD-701A-E744-36A046802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0359" y="5467915"/>
            <a:ext cx="834482" cy="83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63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C5C44C5-53B5-505A-AB51-79AAE952E7AE}"/>
              </a:ext>
            </a:extLst>
          </p:cNvPr>
          <p:cNvSpPr txBox="1"/>
          <p:nvPr/>
        </p:nvSpPr>
        <p:spPr>
          <a:xfrm>
            <a:off x="2233770" y="2272129"/>
            <a:ext cx="6852525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 enfoques </a:t>
            </a:r>
            <a:r>
              <a:rPr lang="es-CR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teórico-metodológicos</a:t>
            </a: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(Transbordos) 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Cuadernos </a:t>
            </a:r>
            <a:r>
              <a:rPr lang="es-CR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didácticos</a:t>
            </a: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extensión (Impulsos)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 de </a:t>
            </a:r>
            <a:r>
              <a:rPr lang="es-CR" sz="2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diagnósticos</a:t>
            </a: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s-CR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</a:t>
            </a:r>
            <a:r>
              <a:rPr lang="es-C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pliegues)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Bitácoras </a:t>
            </a:r>
            <a:r>
              <a:rPr lang="es-C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creativas</a:t>
            </a:r>
            <a:r>
              <a:rPr lang="es-CR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(Contexturas)*</a:t>
            </a: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Libros </a:t>
            </a:r>
            <a:r>
              <a:rPr lang="es-C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monográficos</a:t>
            </a: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 por capítulos (Difusiones)*</a:t>
            </a:r>
          </a:p>
          <a:p>
            <a:pPr marR="0" lvl="0" algn="just">
              <a:spcBef>
                <a:spcPts val="0"/>
              </a:spcBef>
              <a:spcAft>
                <a:spcPts val="0"/>
              </a:spcAft>
            </a:pP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es-CR" sz="1600" dirty="0">
                <a:latin typeface="Arial" panose="020B0604020202020204" pitchFamily="34" charset="0"/>
                <a:cs typeface="Arial" panose="020B0604020202020204" pitchFamily="34" charset="0"/>
              </a:rPr>
              <a:t>Todos los productos cuentan con el respaldo del Comité Asesor de Producción Académica de la Extensión Universitaria (CAPAEU), la Comisión de la Editorial de la Universidad Nacional (COEUNA) y la Comisión de Carrera Académica.</a:t>
            </a:r>
          </a:p>
          <a:p>
            <a:pPr algn="just"/>
            <a:endParaRPr lang="es-C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R" sz="1600" dirty="0">
                <a:latin typeface="Arial" panose="020B0604020202020204" pitchFamily="34" charset="0"/>
                <a:cs typeface="Arial" panose="020B0604020202020204" pitchFamily="34" charset="0"/>
              </a:rPr>
              <a:t>*En proceso de gestión con la COEUNA. </a:t>
            </a:r>
          </a:p>
          <a:p>
            <a:pPr marR="0" lvl="0" algn="just">
              <a:spcBef>
                <a:spcPts val="0"/>
              </a:spcBef>
              <a:spcAft>
                <a:spcPts val="0"/>
              </a:spcAft>
            </a:pPr>
            <a:endParaRPr lang="es-C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R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R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AF6B05F-C8C3-E116-B5ED-FFFE7F119217}"/>
              </a:ext>
            </a:extLst>
          </p:cNvPr>
          <p:cNvSpPr txBox="1"/>
          <p:nvPr/>
        </p:nvSpPr>
        <p:spPr>
          <a:xfrm>
            <a:off x="2462444" y="1162521"/>
            <a:ext cx="60967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PRODUCTOS </a:t>
            </a:r>
            <a:r>
              <a:rPr kumimoji="0" lang="es-C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EDITORIALES</a:t>
            </a:r>
          </a:p>
        </p:txBody>
      </p:sp>
      <p:pic>
        <p:nvPicPr>
          <p:cNvPr id="2" name="Imagen 1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398D9283-B6AC-48BE-E584-2741DA14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94EC8464-4091-EDA0-ABB2-6B159DAC9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60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15750D1-78DE-04EF-DD61-4F35C2A7C949}"/>
              </a:ext>
            </a:extLst>
          </p:cNvPr>
          <p:cNvSpPr/>
          <p:nvPr/>
        </p:nvSpPr>
        <p:spPr>
          <a:xfrm>
            <a:off x="0" y="5965371"/>
            <a:ext cx="12192000" cy="8926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B99E4D29-5F08-447A-A2A3-AB222BB49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magen 17" descr="Logotipo&#10;&#10;Descripción generada automáticamente">
            <a:extLst>
              <a:ext uri="{FF2B5EF4-FFF2-40B4-BE49-F238E27FC236}">
                <a16:creationId xmlns:a16="http://schemas.microsoft.com/office/drawing/2014/main" id="{70ADC044-19C7-EBEA-6554-46B77B84D4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69" b="8289"/>
          <a:stretch/>
        </p:blipFill>
        <p:spPr>
          <a:xfrm>
            <a:off x="-961125" y="1667589"/>
            <a:ext cx="6975425" cy="3325415"/>
          </a:xfrm>
          <a:prstGeom prst="rect">
            <a:avLst/>
          </a:prstGeom>
        </p:spPr>
      </p:pic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CC9583B-0651-906F-5546-5DB3332B11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03" r="2" b="6207"/>
          <a:stretch/>
        </p:blipFill>
        <p:spPr>
          <a:xfrm>
            <a:off x="7416599" y="31242"/>
            <a:ext cx="4606111" cy="2486983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00ECB9DF-9EBE-9A0E-4C1A-A566F235B1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63" r="5289" b="-2"/>
          <a:stretch/>
        </p:blipFill>
        <p:spPr>
          <a:xfrm>
            <a:off x="4929450" y="3344754"/>
            <a:ext cx="3620401" cy="2494369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B27DEE1-5101-5388-D030-AD043A82B3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952" r="3765" b="2"/>
          <a:stretch/>
        </p:blipFill>
        <p:spPr>
          <a:xfrm>
            <a:off x="4954987" y="1025628"/>
            <a:ext cx="3625619" cy="2476326"/>
          </a:xfrm>
          <a:prstGeom prst="rect">
            <a:avLst/>
          </a:prstGeom>
        </p:spPr>
      </p:pic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640C951-F823-CFAA-3212-CB992344650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95" r="2" b="5840"/>
          <a:stretch/>
        </p:blipFill>
        <p:spPr>
          <a:xfrm>
            <a:off x="7400042" y="2252620"/>
            <a:ext cx="4606112" cy="2494369"/>
          </a:xfrm>
          <a:prstGeom prst="rect">
            <a:avLst/>
          </a:prstGeom>
        </p:spPr>
      </p:pic>
      <p:pic>
        <p:nvPicPr>
          <p:cNvPr id="9" name="Imagen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2B5F082-89FC-4BB0-9546-5F6F27F8F4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81" r="2" b="5995"/>
          <a:stretch/>
        </p:blipFill>
        <p:spPr>
          <a:xfrm>
            <a:off x="7414594" y="4388208"/>
            <a:ext cx="4606111" cy="248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51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C5C44C5-53B5-505A-AB51-79AAE952E7AE}"/>
              </a:ext>
            </a:extLst>
          </p:cNvPr>
          <p:cNvSpPr txBox="1"/>
          <p:nvPr/>
        </p:nvSpPr>
        <p:spPr>
          <a:xfrm>
            <a:off x="1589664" y="1414139"/>
            <a:ext cx="8210550" cy="4329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Despliegues: </a:t>
            </a:r>
            <a:r>
              <a:rPr kumimoji="0" lang="es-C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 DE DIAGNÓSTICOS </a:t>
            </a:r>
            <a:endParaRPr lang="es-CR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R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estilo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redacción es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académico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tono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es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diagnóstico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extensión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responde a publicaciones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breves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material</a:t>
            </a: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proviene, se deriva o es resultado directo o indirecto de alguna de las siguientes modalidades de trabajos de extensión universitaria: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Tesis.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Trabajos finales de graduación.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Reuniones con población local, registros fotográficos y de audio.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Aportes al diagnóstico por parte de la comunidad por medio de audio, videos, mapas hablados, mapas conceptuales, archivos gráficos.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Experiencias comunitarias que contribuyen en el análisis de situación según el enfoque del diagnóstico, entre otros.</a:t>
            </a:r>
          </a:p>
        </p:txBody>
      </p:sp>
      <p:pic>
        <p:nvPicPr>
          <p:cNvPr id="2" name="Imagen 1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94C5E4A5-B04A-776D-3BE5-BB7B28F8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0039BF62-2CEB-B6E0-4F30-E16BEB134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49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C708D5-7B42-60A5-33C4-FC4733B7F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300F080-6145-F851-1E2B-A32E100BDF11}"/>
              </a:ext>
            </a:extLst>
          </p:cNvPr>
          <p:cNvSpPr/>
          <p:nvPr/>
        </p:nvSpPr>
        <p:spPr>
          <a:xfrm>
            <a:off x="0" y="5965371"/>
            <a:ext cx="12192000" cy="8926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5" name="Marcador de contenido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43285404-CE22-0FD4-AE86-472C5C344B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11201"/>
            <a:ext cx="12192000" cy="8128002"/>
          </a:xfrm>
        </p:spPr>
      </p:pic>
      <p:pic>
        <p:nvPicPr>
          <p:cNvPr id="8" name="Imagen 7" descr="Logotipo&#10;&#10;Descripción generada automáticamente">
            <a:extLst>
              <a:ext uri="{FF2B5EF4-FFF2-40B4-BE49-F238E27FC236}">
                <a16:creationId xmlns:a16="http://schemas.microsoft.com/office/drawing/2014/main" id="{CB7E5ADC-5D28-EAB0-7158-0C18FF046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86" y="4395807"/>
            <a:ext cx="3896876" cy="227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78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371518E-EBD9-2973-E28E-0ECEF495E409}"/>
              </a:ext>
            </a:extLst>
          </p:cNvPr>
          <p:cNvSpPr txBox="1"/>
          <p:nvPr/>
        </p:nvSpPr>
        <p:spPr>
          <a:xfrm>
            <a:off x="870050" y="656948"/>
            <a:ext cx="9784400" cy="6114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R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Transbordos</a:t>
            </a:r>
            <a:r>
              <a:rPr lang="es-CR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SERIE DE ENFOQUES </a:t>
            </a:r>
          </a:p>
          <a:p>
            <a:pPr algn="ctr"/>
            <a:r>
              <a:rPr lang="es-CR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TEÓRICOS Y METODOLÓGICOS</a:t>
            </a:r>
            <a:endParaRPr lang="es-C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>
              <a:spcBef>
                <a:spcPts val="0"/>
              </a:spcBef>
              <a:spcAft>
                <a:spcPts val="0"/>
              </a:spcAft>
            </a:pPr>
            <a:endParaRPr lang="es-CR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Contribuir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conceptual, teórica y metodológica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 quehacer sustantivo de la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extensión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universitaria.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Fomentar la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reflexión crítica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democrática y propositiva.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Apoyar el desarrollo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teórico y metodológico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la extensión universitaria.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Relacionar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dialécticamente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teoría con la práctica desde el pensamiento abstracto hacia lo concreto en el proceso de construcción analítico del conocimiento complejo.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Mostrar desde su nombre los diferentes abordajes teóricos y metodológicos de quehacer extensionista como trasbordos de un punto a otro, una especie de “transporte” de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conocimiento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que se puede atravesar, cruzar y comunicar.  </a:t>
            </a:r>
          </a:p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características de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Trans/bordos son: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estilo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redacción es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académico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tono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es crítico y reflexivo.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extensión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responde a publicaciones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breves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material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proviene, se deriva o es resultado directo o indirecto de alguna de las siguientes modalidades de trabajos de extensión universitaria: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Proyectos de extensión (y sus productos).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Tesis</a:t>
            </a: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c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onferencias nacionales e internacionales, ponencias en congresos especializados, simposios.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Escritos varios presentados o solicitados para dictamen.</a:t>
            </a:r>
          </a:p>
          <a:p>
            <a:pPr marR="0" lvl="0" algn="just">
              <a:spcBef>
                <a:spcPts val="0"/>
              </a:spcBef>
              <a:spcAft>
                <a:spcPts val="0"/>
              </a:spcAft>
            </a:pPr>
            <a:endParaRPr lang="es-CR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" name="Imagen 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8BEAFFC2-A1EA-8C58-269B-3E0E4653E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040F7D72-19A7-EF0A-4657-DF6C0F4D8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34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F7212F-414F-FC71-83B7-70B0C58AE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6FB5B43-452B-9659-9CCD-D8F2D379F00C}"/>
              </a:ext>
            </a:extLst>
          </p:cNvPr>
          <p:cNvSpPr/>
          <p:nvPr/>
        </p:nvSpPr>
        <p:spPr>
          <a:xfrm>
            <a:off x="0" y="5965371"/>
            <a:ext cx="12192000" cy="8926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5" name="Marcador de contenido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A436B783-2D0B-6799-B9FA-CF6E04BC2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2529" y="-555171"/>
            <a:ext cx="12377057" cy="8251372"/>
          </a:xfrm>
        </p:spPr>
      </p:pic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E53F185-7DD3-D79A-65C0-82D1C9DB0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524" y="104342"/>
            <a:ext cx="4887476" cy="285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42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4B88FC-3B9E-CC5E-A0CD-020F4248D62B}"/>
              </a:ext>
            </a:extLst>
          </p:cNvPr>
          <p:cNvSpPr txBox="1"/>
          <p:nvPr/>
        </p:nvSpPr>
        <p:spPr>
          <a:xfrm>
            <a:off x="1684906" y="950616"/>
            <a:ext cx="7898540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R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Impulsos</a:t>
            </a:r>
            <a:r>
              <a:rPr lang="es-CR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CUADERNOS DIDÁCTICOS</a:t>
            </a:r>
            <a:endParaRPr lang="es-CR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just">
              <a:spcBef>
                <a:spcPts val="0"/>
              </a:spcBef>
              <a:spcAft>
                <a:spcPts val="0"/>
              </a:spcAft>
            </a:pPr>
            <a:endParaRPr lang="es-CR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Publicaciones que apunten a la reflexión crítica conceptual, epistemológica, metodológica, teórica y de experiencias de extensión, con espíritu didáctico.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Son un medio de recuperación, difusión, aprovechamiento y coproducción de conocimiento y reflexión generados durante el proceso extensionista.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Apuntan a la reflexión conceptual, metodológica o teórica, con espíritu didáctico.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Fortalecer la integralidad del abordaje extensionista, la coproducción (producción colectiva) y el aprendizaje universitario integral en los territorios.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 este nombre se busca “propulsar” este tipo de publicaciones de carácter didáctico para estimular y alentar el trabajo extensionista. </a:t>
            </a:r>
          </a:p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características de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formato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</a:t>
            </a:r>
            <a:r>
              <a:rPr lang="es-CR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/pulsos: Cuadernos didácticos son: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estilo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redacción es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académico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tono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es reflexivo.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extensión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responde a publicaciones breves, elaboradas por una o varias personas autoras, internas o externas a la institución.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da importancia al diagnóstico digital, para uso dinámico con la población meta, en espacio como la nube.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 se trata de diagnósticos a escala regional, cantonal o de grandes espacios.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material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proviene, se deriva o es resultado directo o indirecto de alguna de las siguientes modalidades de trabajos de extensión universitaria: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Proyectos de extensión (y sus productos).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Tesis, trabajos finales de graduación.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Conferencias, ponencias en congresos especializados, mesas redondas.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Talleres, escritos varios presentados o solicitados para dictamen, archivos gráficos, entre otros.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C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califican</a:t>
            </a:r>
            <a:r>
              <a:rPr lang="es-C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para esta serie: el tratado, el texto universitario especializado ni el libro didáctico de perspectiva pedagógica. </a:t>
            </a:r>
          </a:p>
        </p:txBody>
      </p:sp>
      <p:pic>
        <p:nvPicPr>
          <p:cNvPr id="3" name="Imagen 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4AE87377-9FBF-BBE5-BE63-F0F5352D0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DEE2C3EE-A855-284C-0498-DD93BA71C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72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EB085867-B2A1-BA27-E9F8-C2CE6F5F7D22}"/>
              </a:ext>
            </a:extLst>
          </p:cNvPr>
          <p:cNvSpPr/>
          <p:nvPr/>
        </p:nvSpPr>
        <p:spPr>
          <a:xfrm>
            <a:off x="0" y="5965371"/>
            <a:ext cx="12192000" cy="8926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B85D54-F77D-9392-B23E-9297FC015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5" name="Marcador de contenido 4" descr="Texto&#10;&#10;Descripción generada automáticamente">
            <a:extLst>
              <a:ext uri="{FF2B5EF4-FFF2-40B4-BE49-F238E27FC236}">
                <a16:creationId xmlns:a16="http://schemas.microsoft.com/office/drawing/2014/main" id="{190151E5-48B7-19DC-C709-10226C044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2924" y="-1313623"/>
            <a:ext cx="7119076" cy="9485246"/>
          </a:xfrm>
        </p:spPr>
      </p:pic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0EE2083-22AD-3D58-9F90-74D57AE35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55" y="2088785"/>
            <a:ext cx="4594860" cy="26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7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A12A0BE-3AB1-C1F6-D953-F47C6160D96A}"/>
              </a:ext>
            </a:extLst>
          </p:cNvPr>
          <p:cNvSpPr txBox="1"/>
          <p:nvPr/>
        </p:nvSpPr>
        <p:spPr>
          <a:xfrm>
            <a:off x="1341805" y="1843148"/>
            <a:ext cx="5153487" cy="4596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Convocatoria: 18 de octubre del 2022. 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Recepción de materiales: 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del 18 de octubre del 2022 al 31 de marzo de 2023.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Selección de trabajos para volúmenes específicos.</a:t>
            </a:r>
            <a:endParaRPr lang="es-CR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Selección de trabajos y preparación del borrador.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Edición de contenidos, estructura y estilo con el COEUNA.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Revisión de las personas autoras.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Revisión filológica y de estilo.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Diagramación.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Traslado al COEUNA y aprobación definitiva.</a:t>
            </a: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s-CR" sz="1600" dirty="0">
                <a:latin typeface="Arial" panose="020B0604020202020204" pitchFamily="34" charset="0"/>
                <a:ea typeface="Calibri" panose="020F0502020204030204" pitchFamily="34" charset="0"/>
              </a:rPr>
              <a:t>Publicación, presentación y difusión: </a:t>
            </a:r>
            <a:r>
              <a:rPr lang="es-C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segundo semestre del 2023.</a:t>
            </a:r>
          </a:p>
          <a:p>
            <a:pPr algn="just">
              <a:spcAft>
                <a:spcPts val="800"/>
              </a:spcAft>
            </a:pPr>
            <a:endParaRPr lang="es-CR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EC29DF4F-B718-FC97-8B7E-4F8B8D34A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56" t="17976" r="8385"/>
          <a:stretch/>
        </p:blipFill>
        <p:spPr>
          <a:xfrm>
            <a:off x="6713082" y="745751"/>
            <a:ext cx="4474029" cy="562519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8335EC9-4D51-388B-9D16-070B45F2655A}"/>
              </a:ext>
            </a:extLst>
          </p:cNvPr>
          <p:cNvSpPr txBox="1"/>
          <p:nvPr/>
        </p:nvSpPr>
        <p:spPr>
          <a:xfrm>
            <a:off x="7423434" y="6122629"/>
            <a:ext cx="323101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R" sz="1050" dirty="0"/>
              <a:t>https://revistas.tec.ac.cr/index.php/idi/procesoeditorial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1BBC5C4-78CF-F9C4-2630-6A2C118DD7DA}"/>
              </a:ext>
            </a:extLst>
          </p:cNvPr>
          <p:cNvSpPr txBox="1"/>
          <p:nvPr/>
        </p:nvSpPr>
        <p:spPr>
          <a:xfrm>
            <a:off x="2364790" y="484141"/>
            <a:ext cx="6096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800"/>
              </a:spcAft>
            </a:pPr>
            <a:r>
              <a:rPr lang="es-CR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PROCESO </a:t>
            </a:r>
            <a:r>
              <a:rPr lang="es-CR" sz="2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EDITORIAL</a:t>
            </a:r>
          </a:p>
        </p:txBody>
      </p:sp>
      <p:pic>
        <p:nvPicPr>
          <p:cNvPr id="3" name="Imagen 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44CC470D-27A1-E4DA-B0E6-4A8591C85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77612AD0-C73C-6C24-6B05-F22F791494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90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A12A0BE-3AB1-C1F6-D953-F47C6160D96A}"/>
              </a:ext>
            </a:extLst>
          </p:cNvPr>
          <p:cNvSpPr txBox="1"/>
          <p:nvPr/>
        </p:nvSpPr>
        <p:spPr>
          <a:xfrm>
            <a:off x="1835247" y="1587525"/>
            <a:ext cx="934314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 enfoques </a:t>
            </a:r>
            <a:r>
              <a:rPr lang="es-CR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teórico-metodológicos</a:t>
            </a: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(Transbordos):</a:t>
            </a:r>
          </a:p>
          <a:p>
            <a:pPr marL="457200" marR="0" indent="44196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2023: Enfoques de desarrollo sostenible (ODS) y territorial: socioproductivo, 	pobreza y desigualdad, biodiversidad y cambio climático.</a:t>
            </a:r>
          </a:p>
          <a:p>
            <a:pPr marL="906780" marR="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2024: Enfoques críticos de la extensión universitaria. </a:t>
            </a:r>
          </a:p>
          <a:p>
            <a:pPr marL="906780" marR="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2025: Enfoques </a:t>
            </a:r>
            <a:r>
              <a:rPr lang="es-CR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desarrollo artístico y cultural</a:t>
            </a: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906780" marR="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Cuadernos </a:t>
            </a:r>
            <a:r>
              <a:rPr lang="es-CR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didácticos</a:t>
            </a: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extensión (Impulsos):</a:t>
            </a:r>
          </a:p>
          <a:p>
            <a:pPr marL="457200" marR="0" indent="44196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2023: Modelos de desarrollo territorial: guía de cultivo de ostras, camarón y 	pargo; apicultura, biojardineras, viveros en bambú, maletas viajeras, escuela de 	rehabilitación cardiaca, escuela de música, escuela deportiva, etc. </a:t>
            </a:r>
          </a:p>
          <a:p>
            <a:pPr marL="457200" marR="0" indent="44196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2024: Didáctica en desarrollo humano sostenible.</a:t>
            </a:r>
          </a:p>
          <a:p>
            <a:pPr marL="457200" marR="0" indent="44196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2025: Didáctica sobre desarrollo artístico y cultural.</a:t>
            </a:r>
          </a:p>
          <a:p>
            <a:pPr marL="457200" marR="0" indent="44196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 de </a:t>
            </a:r>
            <a:r>
              <a:rPr lang="es-CR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diagnósticos</a:t>
            </a: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s-CR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</a:t>
            </a: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pliegues):</a:t>
            </a:r>
          </a:p>
          <a:p>
            <a:pPr marL="914400" marR="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2023: Diagnósticos en educación y salud. </a:t>
            </a:r>
          </a:p>
          <a:p>
            <a:pPr marL="914400" marR="0" algn="just">
              <a:spcBef>
                <a:spcPts val="0"/>
              </a:spcBef>
              <a:spcAft>
                <a:spcPts val="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2024: Diagnósticos socio productivos y ambientales. </a:t>
            </a:r>
          </a:p>
          <a:p>
            <a:pPr marL="914400" marR="0" algn="just">
              <a:spcBef>
                <a:spcPts val="0"/>
              </a:spcBef>
              <a:spcAft>
                <a:spcPts val="800"/>
              </a:spcAft>
            </a:pPr>
            <a:r>
              <a:rPr lang="es-CR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2025: Diagnósticos artísticos y culturales.</a:t>
            </a:r>
            <a:endParaRPr lang="es-CR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4CCE48A-C45B-70A2-5401-D1CE8F51336E}"/>
              </a:ext>
            </a:extLst>
          </p:cNvPr>
          <p:cNvSpPr txBox="1"/>
          <p:nvPr/>
        </p:nvSpPr>
        <p:spPr>
          <a:xfrm>
            <a:off x="2542343" y="647615"/>
            <a:ext cx="6096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800"/>
              </a:spcAft>
            </a:pPr>
            <a:r>
              <a:rPr lang="es-CR" sz="24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TRAZABILIDAD</a:t>
            </a:r>
            <a:r>
              <a:rPr lang="es-CR" sz="2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LOS PRODUCTOS</a:t>
            </a:r>
            <a:endParaRPr lang="es-CR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BA278FB3-CF92-943D-B34A-F4F9A5756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ADB6F08F-68CB-C662-2591-0A06F54B4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18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26293" y="804570"/>
            <a:ext cx="4941163" cy="1325563"/>
          </a:xfrm>
        </p:spPr>
        <p:txBody>
          <a:bodyPr>
            <a:normAutofit/>
          </a:bodyPr>
          <a:lstStyle/>
          <a:p>
            <a:pPr algn="ctr"/>
            <a:r>
              <a:rPr lang="es-C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PROBLEMÁTICA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25335" y="2324698"/>
            <a:ext cx="7741329" cy="3299307"/>
          </a:xfrm>
        </p:spPr>
        <p:txBody>
          <a:bodyPr>
            <a:norm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s-CR" sz="20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Poco reconocimiento a la producción académica de la extensión universitaria, desde la definición de la normativa en instancias como Carrera Académica.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Estrategia académica que motive la producción académica de la extensión, limitada a procesos desde la Revista </a:t>
            </a:r>
            <a:r>
              <a:rPr lang="es-CR" sz="2000" i="1" dirty="0">
                <a:latin typeface="Arial" panose="020B0604020202020204" pitchFamily="34" charset="0"/>
                <a:cs typeface="Arial" panose="020B0604020202020204" pitchFamily="34" charset="0"/>
              </a:rPr>
              <a:t>Universidad en Diálogo </a:t>
            </a: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y la colección en obra de sistematización de experiencias.</a:t>
            </a:r>
            <a:endParaRPr lang="es-CR" sz="200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s-CR" sz="2000" dirty="0">
                <a:latin typeface="Arial" panose="020B0604020202020204" pitchFamily="34" charset="0"/>
                <a:cs typeface="Arial" panose="020B0604020202020204" pitchFamily="34" charset="0"/>
              </a:rPr>
              <a:t>Limitada integralidad de procesos entre la Vicerrectoría de Extensión, Carrera Académica y la EUNA en términos de generar una mayor producción académica desde la extensión.</a:t>
            </a:r>
          </a:p>
          <a:p>
            <a:pPr marL="342900" indent="-342900" algn="l">
              <a:buFont typeface="+mj-lt"/>
              <a:buAutoNum type="arabicPeriod"/>
            </a:pP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63E99983-3269-A02D-BDEF-3BC368EFD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7" name="Imagen 6" descr="Logotipo&#10;&#10;Descripción generada automáticamente">
            <a:extLst>
              <a:ext uri="{FF2B5EF4-FFF2-40B4-BE49-F238E27FC236}">
                <a16:creationId xmlns:a16="http://schemas.microsoft.com/office/drawing/2014/main" id="{EB82CB1A-CF58-E861-5181-CE29463E3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42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26293" y="804570"/>
            <a:ext cx="4941163" cy="1325563"/>
          </a:xfrm>
        </p:spPr>
        <p:txBody>
          <a:bodyPr>
            <a:normAutofit/>
          </a:bodyPr>
          <a:lstStyle/>
          <a:p>
            <a:pPr algn="ctr"/>
            <a:r>
              <a:rPr lang="es-C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JUSTIFICACIÓN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82897" y="2169847"/>
            <a:ext cx="6307585" cy="2761699"/>
          </a:xfr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rabicPeriod"/>
              <a:defRPr/>
            </a:pPr>
            <a:r>
              <a:rPr lang="es-CR" sz="1700" dirty="0">
                <a:latin typeface="Arial" panose="020B0604020202020204" pitchFamily="34" charset="0"/>
                <a:cs typeface="Arial" panose="020B0604020202020204" pitchFamily="34" charset="0"/>
              </a:rPr>
              <a:t>Gran producción de materiales de diversa naturaleza generados por las personas extensionistas de la Universidad Nacional a través de los PPAA.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es-CR" sz="1700" dirty="0">
                <a:latin typeface="Arial" panose="020B0604020202020204" pitchFamily="34" charset="0"/>
                <a:cs typeface="Arial" panose="020B0604020202020204" pitchFamily="34" charset="0"/>
              </a:rPr>
              <a:t>Esta producción no siempre llega a ser del conocimiento de diversas poblaciones. 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es-CR" sz="1700" dirty="0">
                <a:latin typeface="Arial" panose="020B0604020202020204" pitchFamily="34" charset="0"/>
                <a:cs typeface="Arial" panose="020B0604020202020204" pitchFamily="34" charset="0"/>
              </a:rPr>
              <a:t>Se plantea la necesidad de desarrollar diversos productos editoriales que den cuenta de la producción intelectual, pero también de la producción de las personas que participan activamente de estas experiencias extensionistas. </a:t>
            </a: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7C4F7728-1F33-75C7-ECB6-8BF04AC21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407ED3EF-B9E9-A319-9758-9ED392F39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08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10178" y="1819024"/>
            <a:ext cx="8371644" cy="4351338"/>
          </a:xfrm>
        </p:spPr>
        <p:txBody>
          <a:bodyPr>
            <a:noAutofit/>
          </a:bodyPr>
          <a:lstStyle/>
          <a:p>
            <a:pPr marL="342900" indent="-342900" algn="just">
              <a:buFont typeface="+mj-lt"/>
              <a:buAutoNum type="arabicPeriod"/>
              <a:defRPr/>
            </a:pPr>
            <a:r>
              <a:rPr lang="es-CR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Promover </a:t>
            </a:r>
            <a:r>
              <a:rPr lang="es-CR" sz="1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reconocimiento de la producción intelectual derivada de los Programas, Proyectos y Actividades Académicas (PPAA) de las personas extensionistas de la Universidad Nacional.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17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Facilitar la difusión de la producción intelectual de las personas extensionistas de la UNA, así como de los resultados de su quehacer.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17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Generar canales y formatos de publicación de alta calidad, pertinentes y adecuados, tanto para el material por publicar como para la población meta.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17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Propiciar una mayor visibilidad y aprovechamiento de la labor de extensión que se realiza en la UNA, dentro y fuera del ámbito institucional.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17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Cumplir con la misión, visión, principios y valores a los que se encuentra abocada la Vicerrectoria de Extensión.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R" sz="17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Poner en marcha las iniciativas relativas a los productos editoriales de extensión universitaria ideados en conjunto por la Vicerrectoria de Extensión y la EUNA.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E1D94401-C098-A640-1823-8B0C2A801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9C4D68AB-7C86-BAB9-7888-4809A6419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80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R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72323" y="2263297"/>
            <a:ext cx="7171678" cy="2561717"/>
          </a:xfrm>
        </p:spPr>
        <p:txBody>
          <a:bodyPr>
            <a:noAutofit/>
          </a:bodyPr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s-CR" sz="2000">
                <a:latin typeface="Arial" panose="020B0604020202020204" pitchFamily="34" charset="0"/>
                <a:cs typeface="Arial" panose="020B0604020202020204" pitchFamily="34" charset="0"/>
              </a:rPr>
              <a:t>Crear producciones en coautoría con las poblaciones interlocutoras y estudiantiles. 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s-CR" sz="2000">
                <a:latin typeface="Arial" panose="020B0604020202020204" pitchFamily="34" charset="0"/>
                <a:cs typeface="Arial" panose="020B0604020202020204" pitchFamily="34" charset="0"/>
              </a:rPr>
              <a:t>Materializar mecanismos de devolución y rendición de cuentas que no sean excesivamente técnicos, enfocado en las poblaciones.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s-CR" sz="2000">
                <a:latin typeface="Arial" panose="020B0604020202020204" pitchFamily="34" charset="0"/>
                <a:cs typeface="Arial" panose="020B0604020202020204" pitchFamily="34" charset="0"/>
              </a:rPr>
              <a:t>Tomar en consideración sus características particulares.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s-CR" sz="2000">
                <a:latin typeface="Arial" panose="020B0604020202020204" pitchFamily="34" charset="0"/>
                <a:cs typeface="Arial" panose="020B0604020202020204" pitchFamily="34" charset="0"/>
              </a:rPr>
              <a:t>Respetar y reconocer su aporte cultural. </a:t>
            </a:r>
          </a:p>
          <a:p>
            <a:pPr marL="0" indent="0" algn="just">
              <a:buNone/>
              <a:defRPr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8BAAB370-2875-4581-4472-738E3F3EA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626A75A8-8AB3-6714-D19F-B31A1A565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2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38BE25-9351-47B7-BE27-9A5AFF9C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194" y="766980"/>
            <a:ext cx="10515600" cy="554804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CONTEXTO</a:t>
            </a:r>
            <a:endParaRPr lang="es-CR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A194B0-652C-4E55-99F5-799512444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6046"/>
            <a:ext cx="10515600" cy="5200917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endParaRPr lang="es-ES" dirty="0"/>
          </a:p>
          <a:p>
            <a:pPr marL="457200" lvl="1" indent="0" algn="just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E59B209F-DBE7-4D18-A63D-6BFC90E41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518569"/>
              </p:ext>
            </p:extLst>
          </p:nvPr>
        </p:nvGraphicFramePr>
        <p:xfrm>
          <a:off x="1927701" y="1835655"/>
          <a:ext cx="8117383" cy="4549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2861">
                  <a:extLst>
                    <a:ext uri="{9D8B030D-6E8A-4147-A177-3AD203B41FA5}">
                      <a16:colId xmlns:a16="http://schemas.microsoft.com/office/drawing/2014/main" val="2216765085"/>
                    </a:ext>
                  </a:extLst>
                </a:gridCol>
                <a:gridCol w="6984522">
                  <a:extLst>
                    <a:ext uri="{9D8B030D-6E8A-4147-A177-3AD203B41FA5}">
                      <a16:colId xmlns:a16="http://schemas.microsoft.com/office/drawing/2014/main" val="4059341971"/>
                    </a:ext>
                  </a:extLst>
                </a:gridCol>
              </a:tblGrid>
              <a:tr h="315538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AÑO</a:t>
                      </a:r>
                      <a:endParaRPr lang="es-C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PROCESO</a:t>
                      </a:r>
                      <a:endParaRPr lang="es-C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887535"/>
                  </a:ext>
                </a:extLst>
              </a:tr>
              <a:tr h="1341038">
                <a:tc>
                  <a:txBody>
                    <a:bodyPr/>
                    <a:lstStyle/>
                    <a:p>
                      <a:pPr algn="ctr"/>
                      <a:r>
                        <a:rPr lang="es-C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 2019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Comisión Producción Intelectual Extensión: 4 asesoras académicas VEXT, CIDE: Rafael Jiménez Corrales, Isabel Badilla Zamora, Sylvia Segura Esquivel y Marisol Vidal Castillo, INISEFOR: Amelia Paniagua Vásquez y EPPS: Rita Gamboa Conejo.</a:t>
                      </a:r>
                    </a:p>
                    <a:p>
                      <a:pPr algn="just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ACCIONES:  revisión de referentes teóricos, normativa, reflexiones sobre diferentes formatos de producción intelectual y reunión Sr. Gilberto Piedra Marín (Presidente Carrera Académica).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183359"/>
                  </a:ext>
                </a:extLst>
              </a:tr>
              <a:tr h="2182474">
                <a:tc>
                  <a:txBody>
                    <a:bodyPr/>
                    <a:lstStyle/>
                    <a:p>
                      <a:pPr algn="ctr"/>
                      <a:r>
                        <a:rPr lang="es-C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Noviembre 2020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Audiencia con el COEUNA: mostrar medios con los cuales cuenta la Extensión Universitaria para democratizar el conocimiento: Unidad de Comunicación, Divulgación y Producción Audiovisual (UCDPA), Revista Universidad en Diálogo (desde 2011), Colección en Obra “Democratizando experiencias de extensión universitaria”: Tomos de Sistematización de Experiencias (desde 2013).</a:t>
                      </a:r>
                    </a:p>
                    <a:p>
                      <a:pPr algn="just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Mediante oficio </a:t>
                      </a:r>
                      <a:r>
                        <a:rPr lang="es-MX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UNA-COEUNA-ACUE-184-2020</a:t>
                      </a:r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09 de noviembre de 2020 el COEUNA solicita a la Vicerrectoría de Extensión la definición de una hoja de ruta de trabajo conjunto con la Editorial de la Universidad Nacional (EUNA) para el Eje Editorial de la Extensión Universitaria.</a:t>
                      </a:r>
                    </a:p>
                    <a:p>
                      <a:pPr algn="just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Reunión Sr. Gilberto Piedra Marín (Presidente Carrera Académica).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015755"/>
                  </a:ext>
                </a:extLst>
              </a:tr>
              <a:tr h="709961">
                <a:tc>
                  <a:txBody>
                    <a:bodyPr/>
                    <a:lstStyle/>
                    <a:p>
                      <a:pPr algn="ctr"/>
                      <a:r>
                        <a:rPr lang="es-C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Enero 2021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consolida el </a:t>
                      </a:r>
                      <a:r>
                        <a:rPr lang="es-MX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Comité de Producción Intelectual de la Extensión </a:t>
                      </a:r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 un equipo académico interdisciplinario con amplia experiencia en producción académica extensionista.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541554"/>
                  </a:ext>
                </a:extLst>
              </a:tr>
            </a:tbl>
          </a:graphicData>
        </a:graphic>
      </p:graphicFrame>
      <p:pic>
        <p:nvPicPr>
          <p:cNvPr id="6" name="Imagen 5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76129972-9B45-3EB5-141F-A4A7A234A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7" name="Imagen 6" descr="Logotipo&#10;&#10;Descripción generada automáticamente">
            <a:extLst>
              <a:ext uri="{FF2B5EF4-FFF2-40B4-BE49-F238E27FC236}">
                <a16:creationId xmlns:a16="http://schemas.microsoft.com/office/drawing/2014/main" id="{96B588D2-B1C8-450C-3DAD-F74F4B80A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15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4578E7-1AC4-40AE-B793-E5C49741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741" y="552156"/>
            <a:ext cx="7594847" cy="1068950"/>
          </a:xfrm>
        </p:spPr>
        <p:txBody>
          <a:bodyPr>
            <a:noAutofit/>
          </a:bodyPr>
          <a:lstStyle/>
          <a:p>
            <a:pPr algn="ctr"/>
            <a:r>
              <a:rPr lang="es-CR" sz="28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COMITÉ ASESOR </a:t>
            </a:r>
            <a:r>
              <a:rPr lang="es-CR" sz="2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 PRODUCCIÓN ACADÉMICA DE LA EXTENSIÓN UNIVERSITARIA (</a:t>
            </a:r>
            <a:r>
              <a:rPr lang="es-CR" sz="28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CAPAEU</a:t>
            </a:r>
            <a:r>
              <a:rPr lang="es-CR" sz="2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</a:t>
            </a:r>
            <a:endParaRPr lang="es-CR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6746B082-1E76-49BC-8C8F-5E4E22A067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914816"/>
              </p:ext>
            </p:extLst>
          </p:nvPr>
        </p:nvGraphicFramePr>
        <p:xfrm>
          <a:off x="2200274" y="1985838"/>
          <a:ext cx="7556285" cy="445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288">
                  <a:extLst>
                    <a:ext uri="{9D8B030D-6E8A-4147-A177-3AD203B41FA5}">
                      <a16:colId xmlns:a16="http://schemas.microsoft.com/office/drawing/2014/main" val="3908358164"/>
                    </a:ext>
                  </a:extLst>
                </a:gridCol>
                <a:gridCol w="2528949">
                  <a:extLst>
                    <a:ext uri="{9D8B030D-6E8A-4147-A177-3AD203B41FA5}">
                      <a16:colId xmlns:a16="http://schemas.microsoft.com/office/drawing/2014/main" val="1462781933"/>
                    </a:ext>
                  </a:extLst>
                </a:gridCol>
                <a:gridCol w="3073048">
                  <a:extLst>
                    <a:ext uri="{9D8B030D-6E8A-4147-A177-3AD203B41FA5}">
                      <a16:colId xmlns:a16="http://schemas.microsoft.com/office/drawing/2014/main" val="45020534"/>
                    </a:ext>
                  </a:extLst>
                </a:gridCol>
              </a:tblGrid>
              <a:tr h="403679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NOMBRE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 ACADÉMICA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FACULTAD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1110144387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Amelia Paniagua Vásquez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INISEFOR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Facultad de Ciencias de la Tierra y el Mar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4240828284"/>
                  </a:ext>
                </a:extLst>
              </a:tr>
              <a:tr h="417487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Marisol Vidal Castillo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División Educación Rural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 de Investigación en Docencia y Educación (CIDE)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1054368876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Guillermo Acuña González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Decanato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Facultar de Ciencias Sociales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3959098535"/>
                  </a:ext>
                </a:extLst>
              </a:tr>
              <a:tr h="280162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José Roberto Vega </a:t>
                      </a:r>
                      <a:r>
                        <a:rPr lang="pt-BR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Baudrit</a:t>
                      </a:r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Escuela de Química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Facultad de Ciencias Exactas y Naturales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3272100019"/>
                  </a:ext>
                </a:extLst>
              </a:tr>
              <a:tr h="417487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Jorge Salas Cabrera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Escuela de Ciencias del Movimiento Humano y Calidad de Vida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Facultad de Ciencias de la Salud 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2515135767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Maribel León Fernández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PAIPAM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 de Estudios Generales 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158097283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Juan Carlos Picón Cruz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CEMEDE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Sede Regional Chorotega 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1389440439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Doris Fernández Carvajal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IEM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Facultad Filosofía y Letras 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3563569304"/>
                  </a:ext>
                </a:extLst>
              </a:tr>
              <a:tr h="241703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Lena Barrantes Elizondo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Pérez Zeledón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Sede Regional Brunca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995602260"/>
                  </a:ext>
                </a:extLst>
              </a:tr>
              <a:tr h="417487">
                <a:tc>
                  <a:txBody>
                    <a:bodyPr/>
                    <a:lstStyle/>
                    <a:p>
                      <a:pPr algn="ctr"/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Enid Zúñiga Murillo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Coordinadora Académica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 de Investigación, Docencia y Extensión Artística (C</a:t>
                      </a:r>
                      <a:r>
                        <a:rPr lang="es-C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IDEA)</a:t>
                      </a: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3232605049"/>
                  </a:ext>
                </a:extLst>
              </a:tr>
              <a:tr h="5932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Álvaro Martín Parada Gómez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Carmen Monge Hernández</a:t>
                      </a: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Asesoras Académicas</a:t>
                      </a:r>
                    </a:p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Vicerrector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Vicerrectoría Extensión</a:t>
                      </a:r>
                      <a:endParaRPr lang="es-C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19" marR="65919" marT="32960" marB="32960"/>
                </a:tc>
                <a:extLst>
                  <a:ext uri="{0D108BD9-81ED-4DB2-BD59-A6C34878D82A}">
                    <a16:rowId xmlns:a16="http://schemas.microsoft.com/office/drawing/2014/main" val="2016732782"/>
                  </a:ext>
                </a:extLst>
              </a:tr>
            </a:tbl>
          </a:graphicData>
        </a:graphic>
      </p:graphicFrame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02D1F2D4-E8E5-9A9A-EC26-E211C21AA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FAA0DBFE-7DCF-17B1-E2EA-64825F4C99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87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38BE25-9351-47B7-BE27-9A5AFF9C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142" y="699177"/>
            <a:ext cx="10515600" cy="448691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</a:t>
            </a:r>
            <a:r>
              <a:rPr lang="es-ES" sz="3600" b="1">
                <a:latin typeface="Arial" panose="020B0604020202020204" pitchFamily="34" charset="0"/>
                <a:cs typeface="Arial" panose="020B0604020202020204" pitchFamily="34" charset="0"/>
              </a:rPr>
              <a:t> DE TRABAJO </a:t>
            </a:r>
            <a:br>
              <a:rPr lang="es-ES" sz="36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600" b="1">
                <a:latin typeface="Arial" panose="020B0604020202020204" pitchFamily="34" charset="0"/>
                <a:cs typeface="Arial" panose="020B0604020202020204" pitchFamily="34" charset="0"/>
              </a:rPr>
              <a:t>DEL COMITÉ</a:t>
            </a:r>
            <a:endParaRPr lang="es-C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A194B0-652C-4E55-99F5-799512444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89" y="1802336"/>
            <a:ext cx="9453979" cy="54545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19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: Analizar la situación del reconocimiento de la producción académica de la extensión universitaria y consolidación de un Eje Editorial de la Extensión para su posicionamiento a nivel institucional e internacional.</a:t>
            </a:r>
          </a:p>
          <a:p>
            <a:pPr marL="0" indent="0" algn="just">
              <a:buNone/>
            </a:pPr>
            <a:r>
              <a:rPr lang="es-MX" sz="19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</a:t>
            </a: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Reuniones mensuales.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Reuniones de seguimiento con EUNA, Carrera Académica, entes rectores.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Plan de trabajo según los ejes estratégicos: </a:t>
            </a:r>
          </a:p>
          <a:p>
            <a:pPr lvl="1" algn="just"/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Construcción de referente teórico, metodológico y político.</a:t>
            </a:r>
          </a:p>
          <a:p>
            <a:pPr lvl="1" algn="just"/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Revisión de normativa institucional relacionada con la producción intelectual. </a:t>
            </a:r>
          </a:p>
          <a:p>
            <a:pPr lvl="1" algn="just"/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Definición del Eje Editorial de la Extensión Universitaria con sello EUNA.</a:t>
            </a:r>
          </a:p>
          <a:p>
            <a:pPr lvl="1" algn="just"/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Estrategia para el reconocimiento en Carrera Académica de la producción intelectual de extensión universitaria con y sin sello editorial; así como incentivos a los extensionistas destacados.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MX" sz="1900">
                <a:latin typeface="Arial" panose="020B0604020202020204" pitchFamily="34" charset="0"/>
                <a:cs typeface="Arial" panose="020B0604020202020204" pitchFamily="34" charset="0"/>
              </a:rPr>
              <a:t>Consecución de recursos financieros para la producción editorial.</a:t>
            </a:r>
          </a:p>
          <a:p>
            <a:pPr marL="457200" lvl="1" indent="0" algn="just">
              <a:buNone/>
            </a:pPr>
            <a:endParaRPr lang="es-ES"/>
          </a:p>
          <a:p>
            <a:pPr marL="457200" lvl="1" indent="0" algn="just">
              <a:buNone/>
            </a:pPr>
            <a:endParaRPr lang="es-ES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7" name="Imagen 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49A68608-F4D1-0AD7-A6E6-956C1C81B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386291"/>
            <a:ext cx="834482" cy="836557"/>
          </a:xfrm>
          <a:prstGeom prst="rect">
            <a:avLst/>
          </a:prstGeom>
        </p:spPr>
      </p:pic>
      <p:pic>
        <p:nvPicPr>
          <p:cNvPr id="8" name="Imagen 7" descr="Logotipo&#10;&#10;Descripción generada automáticamente">
            <a:extLst>
              <a:ext uri="{FF2B5EF4-FFF2-40B4-BE49-F238E27FC236}">
                <a16:creationId xmlns:a16="http://schemas.microsoft.com/office/drawing/2014/main" id="{5201ACD9-BC09-40B1-E00A-1D2B96231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30" y="20797"/>
            <a:ext cx="2686454" cy="156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5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15750D1-78DE-04EF-DD61-4F35C2A7C949}"/>
              </a:ext>
            </a:extLst>
          </p:cNvPr>
          <p:cNvSpPr/>
          <p:nvPr/>
        </p:nvSpPr>
        <p:spPr>
          <a:xfrm>
            <a:off x="0" y="5965371"/>
            <a:ext cx="12192000" cy="8926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43D1B11-98C5-BB9D-E496-5A00BFF22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77" y="0"/>
            <a:ext cx="105970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93922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D0E59B6633874196CCA4DA7A303E42" ma:contentTypeVersion="13" ma:contentTypeDescription="Create a new document." ma:contentTypeScope="" ma:versionID="cce87cc9352fcc644fd2dfcbccd64e9e">
  <xsd:schema xmlns:xsd="http://www.w3.org/2001/XMLSchema" xmlns:xs="http://www.w3.org/2001/XMLSchema" xmlns:p="http://schemas.microsoft.com/office/2006/metadata/properties" xmlns:ns3="18b88791-beec-4fa4-a76a-fc8e91d8ca16" xmlns:ns4="32d50612-8fde-48a0-8599-fafc19c880c1" targetNamespace="http://schemas.microsoft.com/office/2006/metadata/properties" ma:root="true" ma:fieldsID="8641232be019c62ae0b033d6de1339c3" ns3:_="" ns4:_="">
    <xsd:import namespace="18b88791-beec-4fa4-a76a-fc8e91d8ca16"/>
    <xsd:import namespace="32d50612-8fde-48a0-8599-fafc19c880c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88791-beec-4fa4-a76a-fc8e91d8ca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d50612-8fde-48a0-8599-fafc19c880c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8b88791-beec-4fa4-a76a-fc8e91d8ca1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D6E307-EE07-4EC6-99D7-4E3EBD7600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b88791-beec-4fa4-a76a-fc8e91d8ca16"/>
    <ds:schemaRef ds:uri="32d50612-8fde-48a0-8599-fafc19c880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ADEC504-D723-409A-83CF-FAF748194492}">
  <ds:schemaRefs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32d50612-8fde-48a0-8599-fafc19c880c1"/>
    <ds:schemaRef ds:uri="18b88791-beec-4fa4-a76a-fc8e91d8ca16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2D16D23-2B49-4D57-9CFB-6B2285DFDBF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5841</TotalTime>
  <Words>1749</Words>
  <Application>Microsoft Office PowerPoint</Application>
  <PresentationFormat>Panorámica</PresentationFormat>
  <Paragraphs>170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1_Tema de Office</vt:lpstr>
      <vt:lpstr>Presentación de PowerPoint</vt:lpstr>
      <vt:lpstr>PROBLEMÁTICA</vt:lpstr>
      <vt:lpstr>JUSTIFICACIÓN</vt:lpstr>
      <vt:lpstr>OBJETIVOS</vt:lpstr>
      <vt:lpstr>OBJETIVOS</vt:lpstr>
      <vt:lpstr>CONTEXTO</vt:lpstr>
      <vt:lpstr>COMITÉ ASESOR DE PRODUCCIÓN ACADÉMICA DE LA EXTENSIÓN UNIVERSITARIA (CAPAEU)</vt:lpstr>
      <vt:lpstr>METODOLOGÍA DE TRABAJO  DEL COMITÉ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HERRERA  BENAVIDES</dc:creator>
  <cp:lastModifiedBy>YESSICA SALAZAR VILLALOBOS</cp:lastModifiedBy>
  <cp:revision>194</cp:revision>
  <cp:lastPrinted>2021-03-18T18:55:50Z</cp:lastPrinted>
  <dcterms:created xsi:type="dcterms:W3CDTF">2021-01-14T18:08:00Z</dcterms:created>
  <dcterms:modified xsi:type="dcterms:W3CDTF">2023-03-15T23:12:14Z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0x0101000DD0E59B6633874196CCA4DA7A303E42</vt:lpwstr>
  </property>
</Properties>
</file>